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4"/>
  </p:notesMasterIdLst>
  <p:sldIdLst>
    <p:sldId id="256" r:id="rId2"/>
    <p:sldId id="257" r:id="rId3"/>
    <p:sldId id="258" r:id="rId4"/>
    <p:sldId id="264" r:id="rId5"/>
    <p:sldId id="265" r:id="rId6"/>
    <p:sldId id="266" r:id="rId7"/>
    <p:sldId id="268" r:id="rId8"/>
    <p:sldId id="288" r:id="rId9"/>
    <p:sldId id="267" r:id="rId10"/>
    <p:sldId id="289" r:id="rId11"/>
    <p:sldId id="284" r:id="rId12"/>
    <p:sldId id="290" r:id="rId13"/>
    <p:sldId id="269" r:id="rId14"/>
    <p:sldId id="291" r:id="rId15"/>
    <p:sldId id="285" r:id="rId16"/>
    <p:sldId id="292" r:id="rId17"/>
    <p:sldId id="286" r:id="rId18"/>
    <p:sldId id="293" r:id="rId19"/>
    <p:sldId id="272" r:id="rId20"/>
    <p:sldId id="273" r:id="rId21"/>
    <p:sldId id="287" r:id="rId22"/>
    <p:sldId id="274" r:id="rId23"/>
    <p:sldId id="277" r:id="rId24"/>
    <p:sldId id="276" r:id="rId25"/>
    <p:sldId id="275" r:id="rId26"/>
    <p:sldId id="278" r:id="rId27"/>
    <p:sldId id="280" r:id="rId28"/>
    <p:sldId id="281" r:id="rId29"/>
    <p:sldId id="282" r:id="rId30"/>
    <p:sldId id="283" r:id="rId31"/>
    <p:sldId id="259" r:id="rId32"/>
    <p:sldId id="263" r:id="rId33"/>
  </p:sldIdLst>
  <p:sldSz cx="24384000" cy="13716000"/>
  <p:notesSz cx="7010400" cy="92964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2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Graphik"/>
        <a:ea typeface="Graphik"/>
        <a:cs typeface="Graphik"/>
        <a:sym typeface="Graphik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381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381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381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rgbClr val="00A1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A9A9A9"/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13B100"/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raphik Medium"/>
          <a:ea typeface="Graphik Medium"/>
          <a:cs typeface="Graphik Medium"/>
        </a:font>
        <a:srgbClr val="FFFFFF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52055"/>
              <a:lumOff val="-12548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A9A9A9"/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raphik Medium"/>
          <a:ea typeface="Graphik Medium"/>
          <a:cs typeface="Graphik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000000"/>
      </a:tcTxStyle>
      <a:tcStyle>
        <a:tcBdr>
          <a:left>
            <a:ln w="12700" cap="flat">
              <a:solidFill>
                <a:srgbClr val="C8C8C8"/>
              </a:solidFill>
              <a:prstDash val="solid"/>
              <a:miter lim="400000"/>
            </a:ln>
          </a:left>
          <a:right>
            <a:ln w="12700" cap="flat">
              <a:solidFill>
                <a:srgbClr val="C8C8C8"/>
              </a:solidFill>
              <a:prstDash val="solid"/>
              <a:miter lim="400000"/>
            </a:ln>
          </a:right>
          <a:top>
            <a:ln w="12700" cap="flat">
              <a:solidFill>
                <a:srgbClr val="C8C8C8"/>
              </a:solidFill>
              <a:prstDash val="solid"/>
              <a:miter lim="400000"/>
            </a:ln>
          </a:top>
          <a:bottom>
            <a:ln w="12700" cap="flat">
              <a:solidFill>
                <a:srgbClr val="C8C8C8"/>
              </a:solidFill>
              <a:prstDash val="solid"/>
              <a:miter lim="400000"/>
            </a:ln>
          </a:bottom>
          <a:insideH>
            <a:ln w="12700" cap="flat">
              <a:solidFill>
                <a:srgbClr val="C8C8C8"/>
              </a:solidFill>
              <a:prstDash val="solid"/>
              <a:miter lim="400000"/>
            </a:ln>
          </a:insideH>
          <a:insideV>
            <a:ln w="12700" cap="flat">
              <a:solidFill>
                <a:srgbClr val="C8C8C8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A9A9A9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4646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3" d="100"/>
          <a:sy n="53" d="100"/>
        </p:scale>
        <p:origin x="1290" y="1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Shape 14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  <p:sp>
        <p:nvSpPr>
          <p:cNvPr id="142" name="Shape 142"/>
          <p:cNvSpPr>
            <a:spLocks noGrp="1"/>
          </p:cNvSpPr>
          <p:nvPr>
            <p:ph type="body" sz="quarter" idx="1"/>
          </p:nvPr>
        </p:nvSpPr>
        <p:spPr>
          <a:xfrm>
            <a:off x="934720" y="4415790"/>
            <a:ext cx="5140960" cy="4183380"/>
          </a:xfrm>
          <a:prstGeom prst="rect">
            <a:avLst/>
          </a:prstGeom>
        </p:spPr>
        <p:txBody>
          <a:bodyPr lIns="93177" tIns="46589" rIns="93177" bIns="46589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5157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06400" y="696913"/>
            <a:ext cx="6197600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1567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Photo copy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shutterstock_1815698930 2.34.35 PM.jpg" descr="shutterstock_1815698930 2.34.35 P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7413" y="-647648"/>
            <a:ext cx="25018826" cy="1501129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" name="Experience Ergoline White.png" descr="Experience Ergoline Whit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63438" y="3914189"/>
            <a:ext cx="17657124" cy="39000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4" name="wellsystem-white.png" descr="wellsystem-white.png"/>
          <p:cNvPicPr>
            <a:picLocks noChangeAspect="1"/>
          </p:cNvPicPr>
          <p:nvPr/>
        </p:nvPicPr>
        <p:blipFill>
          <a:blip r:embed="rId4"/>
          <a:srcRect r="38587"/>
          <a:stretch>
            <a:fillRect/>
          </a:stretch>
        </p:blipFill>
        <p:spPr>
          <a:xfrm>
            <a:off x="-3830283" y="12030333"/>
            <a:ext cx="3238415" cy="8977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" name="white Beauty Angel.png" descr="white Beauty Angel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-3508820" y="11714781"/>
            <a:ext cx="2942422" cy="2362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Celcius.png" descr="Celcius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2507072" y="9202709"/>
            <a:ext cx="1462067" cy="179946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shutterstock_1815698930 2.34.35 PM.jpg" descr="shutterstock_1815698930 2.34.35 P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7413" y="-647648"/>
            <a:ext cx="25018826" cy="15011296"/>
          </a:xfrm>
          <a:prstGeom prst="rect">
            <a:avLst/>
          </a:prstGeom>
          <a:ln w="12700">
            <a:miter lim="400000"/>
          </a:ln>
        </p:spPr>
      </p:pic>
      <p:sp>
        <p:nvSpPr>
          <p:cNvPr id="25" name="Rectangle"/>
          <p:cNvSpPr/>
          <p:nvPr/>
        </p:nvSpPr>
        <p:spPr>
          <a:xfrm>
            <a:off x="480516" y="468510"/>
            <a:ext cx="23422968" cy="127789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32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pPr>
            <a:endParaRPr/>
          </a:p>
        </p:txBody>
      </p:sp>
      <p:sp>
        <p:nvSpPr>
          <p:cNvPr id="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shutterstock_1815698930 2.34.35 PM.jpg" descr="shutterstock_1815698930 2.34.35 P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7413" y="-647648"/>
            <a:ext cx="25018826" cy="15011296"/>
          </a:xfrm>
          <a:prstGeom prst="rect">
            <a:avLst/>
          </a:prstGeom>
          <a:ln w="12700">
            <a:miter lim="400000"/>
          </a:ln>
        </p:spPr>
      </p:pic>
      <p:sp>
        <p:nvSpPr>
          <p:cNvPr id="34" name="Rectangle"/>
          <p:cNvSpPr/>
          <p:nvPr/>
        </p:nvSpPr>
        <p:spPr>
          <a:xfrm>
            <a:off x="480516" y="468510"/>
            <a:ext cx="23422968" cy="127789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32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pPr>
            <a:endParaRPr/>
          </a:p>
        </p:txBody>
      </p:sp>
      <p:sp>
        <p:nvSpPr>
          <p:cNvPr id="35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70000" y="3289300"/>
            <a:ext cx="21844000" cy="3879454"/>
          </a:xfrm>
          <a:prstGeom prst="rect">
            <a:avLst/>
          </a:prstGeom>
        </p:spPr>
        <p:txBody>
          <a:bodyPr/>
          <a:lstStyle>
            <a:lvl1pPr defTabSz="2438338">
              <a:lnSpc>
                <a:spcPct val="90000"/>
              </a:lnSpc>
              <a:defRPr sz="11600" spc="-348">
                <a:gradFill flip="none" rotWithShape="1">
                  <a:gsLst>
                    <a:gs pos="0">
                      <a:srgbClr val="F60582"/>
                    </a:gs>
                    <a:gs pos="100000">
                      <a:schemeClr val="accent4">
                        <a:hueOff val="-613784"/>
                        <a:lumOff val="1275"/>
                      </a:schemeClr>
                    </a:gs>
                  </a:gsLst>
                  <a:lin ang="7369253" scaled="0"/>
                </a:gradFill>
                <a:latin typeface="Roboto Medium"/>
                <a:ea typeface="Roboto Medium"/>
                <a:cs typeface="Roboto Medium"/>
                <a:sym typeface="Roboto Medium"/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36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12160429"/>
            <a:ext cx="21844000" cy="694056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3500">
                <a:latin typeface="Roboto Medium"/>
                <a:ea typeface="Roboto Medium"/>
                <a:cs typeface="Roboto Medium"/>
                <a:sym typeface="Roboto Medium"/>
              </a:defRPr>
            </a:lvl1pPr>
          </a:lstStyle>
          <a:p>
            <a:r>
              <a:t>Author and Date</a:t>
            </a:r>
          </a:p>
        </p:txBody>
      </p:sp>
      <p:sp>
        <p:nvSpPr>
          <p:cNvPr id="37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70000" y="6985000"/>
            <a:ext cx="21844000" cy="2512352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6400"/>
            </a:lvl1pPr>
            <a:lvl2pPr marL="0" indent="0" algn="ctr" defTabSz="825500">
              <a:spcBef>
                <a:spcPts val="0"/>
              </a:spcBef>
              <a:buClrTx/>
              <a:buSzTx/>
              <a:buNone/>
              <a:defRPr sz="6400"/>
            </a:lvl2pPr>
            <a:lvl3pPr marL="0" indent="0" algn="ctr" defTabSz="825500">
              <a:spcBef>
                <a:spcPts val="0"/>
              </a:spcBef>
              <a:buClrTx/>
              <a:buSzTx/>
              <a:buNone/>
              <a:defRPr sz="6400"/>
            </a:lvl3pPr>
            <a:lvl4pPr marL="0" indent="0" algn="ctr" defTabSz="825500">
              <a:spcBef>
                <a:spcPts val="0"/>
              </a:spcBef>
              <a:buClrTx/>
              <a:buSzTx/>
              <a:buNone/>
              <a:defRPr sz="6400"/>
            </a:lvl4pPr>
            <a:lvl5pPr marL="0" indent="0" algn="ctr" defTabSz="825500">
              <a:spcBef>
                <a:spcPts val="0"/>
              </a:spcBef>
              <a:buClrTx/>
              <a:buSzTx/>
              <a:buNone/>
              <a:defRPr sz="6400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ectangle"/>
          <p:cNvSpPr/>
          <p:nvPr/>
        </p:nvSpPr>
        <p:spPr>
          <a:xfrm>
            <a:off x="480516" y="468510"/>
            <a:ext cx="23422968" cy="127789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 defTabSz="457200">
              <a:defRPr sz="3200">
                <a:solidFill>
                  <a:srgbClr val="FFFFFF"/>
                </a:solidFill>
                <a:latin typeface="Graphik Medium"/>
                <a:ea typeface="Graphik Medium"/>
                <a:cs typeface="Graphik Medium"/>
                <a:sym typeface="Graphik Medium"/>
              </a:defRPr>
            </a:pPr>
            <a:endParaRPr/>
          </a:p>
        </p:txBody>
      </p:sp>
      <p:sp>
        <p:nvSpPr>
          <p:cNvPr id="46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70000" y="3035300"/>
            <a:ext cx="21844000" cy="3879454"/>
          </a:xfrm>
          <a:prstGeom prst="rect">
            <a:avLst/>
          </a:prstGeom>
        </p:spPr>
        <p:txBody>
          <a:bodyPr/>
          <a:lstStyle>
            <a:lvl1pPr defTabSz="2438338">
              <a:lnSpc>
                <a:spcPct val="90000"/>
              </a:lnSpc>
              <a:defRPr sz="11600" spc="-348">
                <a:gradFill flip="none" rotWithShape="1">
                  <a:gsLst>
                    <a:gs pos="0">
                      <a:srgbClr val="F60582"/>
                    </a:gs>
                    <a:gs pos="100000">
                      <a:schemeClr val="accent4">
                        <a:hueOff val="-613784"/>
                        <a:lumOff val="1275"/>
                      </a:schemeClr>
                    </a:gs>
                  </a:gsLst>
                  <a:lin ang="7369253" scaled="0"/>
                </a:gradFill>
                <a:latin typeface="Roboto Medium"/>
                <a:ea typeface="Roboto Medium"/>
                <a:cs typeface="Roboto Medium"/>
                <a:sym typeface="Roboto Medium"/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47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12160429"/>
            <a:ext cx="21844000" cy="694056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3500">
                <a:latin typeface="Roboto Medium"/>
                <a:ea typeface="Roboto Medium"/>
                <a:cs typeface="Roboto Medium"/>
                <a:sym typeface="Roboto Medium"/>
              </a:defRPr>
            </a:lvl1pPr>
          </a:lstStyle>
          <a:p>
            <a:r>
              <a:t>Author and Date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70000" y="6985000"/>
            <a:ext cx="21844000" cy="2512352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6400"/>
            </a:lvl1pPr>
            <a:lvl2pPr marL="0" indent="0" algn="ctr" defTabSz="825500">
              <a:spcBef>
                <a:spcPts val="0"/>
              </a:spcBef>
              <a:buClrTx/>
              <a:buSzTx/>
              <a:buNone/>
              <a:defRPr sz="6400"/>
            </a:lvl2pPr>
            <a:lvl3pPr marL="0" indent="0" algn="ctr" defTabSz="825500">
              <a:spcBef>
                <a:spcPts val="0"/>
              </a:spcBef>
              <a:buClrTx/>
              <a:buSzTx/>
              <a:buNone/>
              <a:defRPr sz="6400"/>
            </a:lvl3pPr>
            <a:lvl4pPr marL="0" indent="0" algn="ctr" defTabSz="825500">
              <a:spcBef>
                <a:spcPts val="0"/>
              </a:spcBef>
              <a:buClrTx/>
              <a:buSzTx/>
              <a:buNone/>
              <a:defRPr sz="6400"/>
            </a:lvl4pPr>
            <a:lvl5pPr marL="0" indent="0" algn="ctr" defTabSz="825500">
              <a:spcBef>
                <a:spcPts val="0"/>
              </a:spcBef>
              <a:buClrTx/>
              <a:buSzTx/>
              <a:buNone/>
              <a:defRPr sz="6400"/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Photo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shutterstock_1815698930 2.34.35 PM.jpg" descr="shutterstock_1815698930 2.34.35 P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7413" y="-647648"/>
            <a:ext cx="25018826" cy="15011296"/>
          </a:xfrm>
          <a:prstGeom prst="rect">
            <a:avLst/>
          </a:prstGeom>
          <a:ln w="12700">
            <a:miter lim="400000"/>
          </a:ln>
        </p:spPr>
      </p:pic>
      <p:sp>
        <p:nvSpPr>
          <p:cNvPr id="68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12166600"/>
            <a:ext cx="21844000" cy="694055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3500"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</a:lstStyle>
          <a:p>
            <a:r>
              <a:t>Author and Date</a:t>
            </a:r>
          </a:p>
        </p:txBody>
      </p:sp>
      <p:sp>
        <p:nvSpPr>
          <p:cNvPr id="69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70000" y="3289300"/>
            <a:ext cx="21844000" cy="3873500"/>
          </a:xfrm>
          <a:prstGeom prst="rect">
            <a:avLst/>
          </a:prstGeom>
        </p:spPr>
        <p:txBody>
          <a:bodyPr/>
          <a:lstStyle>
            <a:lvl1pPr defTabSz="2438400">
              <a:lnSpc>
                <a:spcPct val="90000"/>
              </a:lnSpc>
              <a:defRPr sz="11600" spc="-348">
                <a:solidFill>
                  <a:srgbClr val="FFFFFF"/>
                </a:solidFill>
                <a:latin typeface="Roboto Medium"/>
                <a:ea typeface="Roboto Medium"/>
                <a:cs typeface="Roboto Medium"/>
                <a:sym typeface="Roboto Medium"/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70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70000" y="7416800"/>
            <a:ext cx="21844000" cy="25146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</a:defRPr>
            </a:lvl1pPr>
            <a:lvl2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</a:defRPr>
            </a:lvl2pPr>
            <a:lvl3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</a:defRPr>
            </a:lvl3pPr>
            <a:lvl4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</a:defRPr>
            </a:lvl4pPr>
            <a:lvl5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FFFFFF"/>
                </a:solidFill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7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Thank You!"/>
          <p:cNvSpPr txBox="1"/>
          <p:nvPr/>
        </p:nvSpPr>
        <p:spPr>
          <a:xfrm>
            <a:off x="1270000" y="4431597"/>
            <a:ext cx="21844000" cy="15819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defTabSz="1853137">
              <a:lnSpc>
                <a:spcPct val="90000"/>
              </a:lnSpc>
              <a:defRPr sz="8816" spc="-264">
                <a:gradFill flip="none" rotWithShape="1">
                  <a:gsLst>
                    <a:gs pos="0">
                      <a:srgbClr val="F60582"/>
                    </a:gs>
                    <a:gs pos="100000">
                      <a:schemeClr val="accent4">
                        <a:hueOff val="-613784"/>
                        <a:lumOff val="1275"/>
                      </a:schemeClr>
                    </a:gs>
                  </a:gsLst>
                  <a:lin ang="7369253" scaled="0"/>
                </a:gradFill>
                <a:latin typeface="Roboto Medium"/>
                <a:ea typeface="Roboto Medium"/>
                <a:cs typeface="Roboto Medium"/>
                <a:sym typeface="Roboto Medium"/>
              </a:defRPr>
            </a:lvl1pPr>
          </a:lstStyle>
          <a:p>
            <a:r>
              <a:t>Thank You!</a:t>
            </a:r>
          </a:p>
        </p:txBody>
      </p:sp>
      <p:sp>
        <p:nvSpPr>
          <p:cNvPr id="11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ody Level One…"/>
          <p:cNvSpPr txBox="1">
            <a:spLocks noGrp="1"/>
          </p:cNvSpPr>
          <p:nvPr>
            <p:ph type="body" idx="1" hasCustomPrompt="1"/>
          </p:nvPr>
        </p:nvSpPr>
        <p:spPr>
          <a:xfrm>
            <a:off x="1270000" y="4267200"/>
            <a:ext cx="21844000" cy="8432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3" name="Slide Title"/>
          <p:cNvSpPr txBox="1"/>
          <p:nvPr/>
        </p:nvSpPr>
        <p:spPr>
          <a:xfrm>
            <a:off x="1270000" y="-1485900"/>
            <a:ext cx="21844000" cy="387945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>
            <a:lvl1pPr defTabSz="2438338">
              <a:lnSpc>
                <a:spcPct val="90000"/>
              </a:lnSpc>
              <a:defRPr sz="8400" spc="-252">
                <a:gradFill flip="none" rotWithShape="1">
                  <a:gsLst>
                    <a:gs pos="0">
                      <a:srgbClr val="F60582"/>
                    </a:gs>
                    <a:gs pos="100000">
                      <a:schemeClr val="accent4">
                        <a:hueOff val="-613784"/>
                        <a:lumOff val="1275"/>
                      </a:schemeClr>
                    </a:gs>
                  </a:gsLst>
                  <a:lin ang="7369253" scaled="0"/>
                </a:gradFill>
                <a:latin typeface="Roboto Medium"/>
                <a:ea typeface="Roboto Medium"/>
                <a:cs typeface="Roboto Medium"/>
                <a:sym typeface="Roboto Medium"/>
              </a:defRPr>
            </a:lvl1pPr>
          </a:lstStyle>
          <a:p>
            <a:r>
              <a:t>Slide Title</a:t>
            </a:r>
          </a:p>
        </p:txBody>
      </p:sp>
      <p:sp>
        <p:nvSpPr>
          <p:cNvPr id="4" name="Slide Title"/>
          <p:cNvSpPr txBox="1">
            <a:spLocks noGrp="1"/>
          </p:cNvSpPr>
          <p:nvPr>
            <p:ph type="title" hasCustomPrompt="1"/>
          </p:nvPr>
        </p:nvSpPr>
        <p:spPr>
          <a:xfrm>
            <a:off x="1270000" y="812800"/>
            <a:ext cx="21844000" cy="1557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Slide Title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77623" y="13081000"/>
            <a:ext cx="416053" cy="467107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>
              <a:defRPr sz="2200"/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4" r:id="rId5"/>
    <p:sldLayoutId id="2147483659" r:id="rId6"/>
  </p:sldLayoutIdLst>
  <p:transition spd="med"/>
  <p:txStyles>
    <p:titleStyle>
      <a:lvl1pPr marL="0" marR="0" indent="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1pPr>
      <a:lvl2pPr marL="0" marR="0" indent="4572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2pPr>
      <a:lvl3pPr marL="0" marR="0" indent="9144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3pPr>
      <a:lvl4pPr marL="0" marR="0" indent="13716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4pPr>
      <a:lvl5pPr marL="0" marR="0" indent="18288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5pPr>
      <a:lvl6pPr marL="0" marR="0" indent="22860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6pPr>
      <a:lvl7pPr marL="0" marR="0" indent="27432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7pPr>
      <a:lvl8pPr marL="0" marR="0" indent="32004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8pPr>
      <a:lvl9pPr marL="0" marR="0" indent="3657600" algn="ctr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8400" b="0" i="0" u="none" strike="noStrike" cap="none" spc="-252" baseline="0">
          <a:solidFill>
            <a:srgbClr val="000000"/>
          </a:solidFill>
          <a:uFillTx/>
          <a:latin typeface="+mn-lt"/>
          <a:ea typeface="+mn-ea"/>
          <a:cs typeface="+mn-cs"/>
          <a:sym typeface="Graphik Semibold"/>
        </a:defRPr>
      </a:lvl9pPr>
    </p:titleStyle>
    <p:bodyStyle>
      <a:lvl1pPr marL="558800" marR="0" indent="-558800" algn="l" defTabSz="243840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1pPr>
      <a:lvl2pPr marL="1117600" marR="0" indent="-558800" algn="l" defTabSz="243840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2pPr>
      <a:lvl3pPr marL="1676400" marR="0" indent="-558800" algn="l" defTabSz="243840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3pPr>
      <a:lvl4pPr marL="2235200" marR="0" indent="-558800" algn="l" defTabSz="243840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4pPr>
      <a:lvl5pPr marL="2794000" marR="0" indent="-558800" algn="l" defTabSz="243840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5pPr>
      <a:lvl6pPr marL="3352800" marR="0" indent="-558800" algn="l" defTabSz="243840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6pPr>
      <a:lvl7pPr marL="3911600" marR="0" indent="-558800" algn="l" defTabSz="243840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7pPr>
      <a:lvl8pPr marL="4470400" marR="0" indent="-558800" algn="l" defTabSz="243840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8pPr>
      <a:lvl9pPr marL="5029200" marR="0" indent="-558800" algn="l" defTabSz="2438400" latinLnBrk="0">
        <a:lnSpc>
          <a:spcPct val="100000"/>
        </a:lnSpc>
        <a:spcBef>
          <a:spcPts val="2400"/>
        </a:spcBef>
        <a:spcAft>
          <a:spcPts val="0"/>
        </a:spcAft>
        <a:buClr>
          <a:srgbClr val="000000"/>
        </a:buClr>
        <a:buSzPct val="100000"/>
        <a:buFontTx/>
        <a:buChar char="•"/>
        <a:tabLst/>
        <a:defRPr sz="4800" b="0" i="0" u="none" strike="noStrike" cap="none" spc="0" baseline="0">
          <a:solidFill>
            <a:srgbClr val="000000"/>
          </a:solidFill>
          <a:uFillTx/>
          <a:latin typeface="Roboto Regular"/>
          <a:ea typeface="Roboto Regular"/>
          <a:cs typeface="Roboto Regular"/>
          <a:sym typeface="Roboto Regular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Graphik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tiktok.com/business/en/blog/whats-next-2022-community-commerce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mailto:Bailey@devotedcreations.com" TargetMode="External"/><Relationship Id="rId2" Type="http://schemas.openxmlformats.org/officeDocument/2006/relationships/hyperlink" Target="mailto:lisa@devotedcreations.com" TargetMode="Externa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1048178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600" b="1" u="sng" dirty="0"/>
              <a:t>Social Media Statistics </a:t>
            </a:r>
            <a:endParaRPr kumimoji="0" lang="en-US" sz="9600" b="1" i="0" u="sng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"/>
              <a:ea typeface="Graphik"/>
              <a:cs typeface="Graphik"/>
              <a:sym typeface="Graphik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2362200" y="3208789"/>
            <a:ext cx="19659600" cy="14568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8800" dirty="0"/>
              <a:t>What is the most used app by marketers ? </a:t>
            </a:r>
          </a:p>
        </p:txBody>
      </p:sp>
      <p:pic>
        <p:nvPicPr>
          <p:cNvPr id="9" name="Picture 8" descr="Logo, icon&#10;&#10;Description automatically generated">
            <a:extLst>
              <a:ext uri="{FF2B5EF4-FFF2-40B4-BE49-F238E27FC236}">
                <a16:creationId xmlns:a16="http://schemas.microsoft.com/office/drawing/2014/main" id="{E85F5AF8-1259-43A1-BDF1-87D2EB1A83F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289" y="5038344"/>
            <a:ext cx="10212019" cy="6382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56486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1048178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600" b="1" u="sng" dirty="0"/>
              <a:t>Social Media Statistics </a:t>
            </a:r>
            <a:endParaRPr kumimoji="0" lang="en-US" sz="9600" b="1" i="0" u="sng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"/>
              <a:ea typeface="Graphik"/>
              <a:cs typeface="Graphik"/>
              <a:sym typeface="Graphik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2362200" y="2685698"/>
            <a:ext cx="19659600" cy="305724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9600" dirty="0"/>
              <a:t>What is app with the highest engagement ? 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C515A0BA-0853-476D-9EC8-F1C9FE53E8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2040" y="6238425"/>
            <a:ext cx="4676775" cy="4676775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801B8225-8BD6-4627-B47C-81263DC4CD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263" y="5943151"/>
            <a:ext cx="4676775" cy="5267325"/>
          </a:xfrm>
          <a:prstGeom prst="rect">
            <a:avLst/>
          </a:prstGeom>
        </p:spPr>
      </p:pic>
      <p:pic>
        <p:nvPicPr>
          <p:cNvPr id="6" name="Picture 5" descr="Logo, icon&#10;&#10;Description automatically generated">
            <a:extLst>
              <a:ext uri="{FF2B5EF4-FFF2-40B4-BE49-F238E27FC236}">
                <a16:creationId xmlns:a16="http://schemas.microsoft.com/office/drawing/2014/main" id="{481880FE-DE1A-405F-BFF7-BC9A93B97BC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45" y="5495544"/>
            <a:ext cx="10212019" cy="6382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433484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1048178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600" b="1" u="sng" dirty="0"/>
              <a:t>Social Media Statistics </a:t>
            </a:r>
            <a:endParaRPr kumimoji="0" lang="en-US" sz="9600" b="1" i="0" u="sng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"/>
              <a:ea typeface="Graphik"/>
              <a:cs typeface="Graphik"/>
              <a:sym typeface="Graphik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2362200" y="2685698"/>
            <a:ext cx="19659600" cy="305724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9600" dirty="0"/>
              <a:t>What is app with the highest engagement ? 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C515A0BA-0853-476D-9EC8-F1C9FE53E8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0696" y="6353527"/>
            <a:ext cx="4676775" cy="467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754747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1048178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600" b="1" u="sng" dirty="0"/>
              <a:t>Social Media Statistics </a:t>
            </a:r>
            <a:endParaRPr kumimoji="0" lang="en-US" sz="9600" b="1" i="0" u="sng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"/>
              <a:ea typeface="Graphik"/>
              <a:cs typeface="Graphik"/>
              <a:sym typeface="Graphik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2362200" y="2757001"/>
            <a:ext cx="19659600" cy="305724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9600" dirty="0"/>
              <a:t>What is the most downloaded app in 2021? 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C515A0BA-0853-476D-9EC8-F1C9FE53E8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2040" y="6238425"/>
            <a:ext cx="4676775" cy="4676775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801B8225-8BD6-4627-B47C-81263DC4CD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263" y="5943151"/>
            <a:ext cx="4676775" cy="5267325"/>
          </a:xfrm>
          <a:prstGeom prst="rect">
            <a:avLst/>
          </a:prstGeom>
        </p:spPr>
      </p:pic>
      <p:pic>
        <p:nvPicPr>
          <p:cNvPr id="6" name="Picture 5" descr="Logo, icon&#10;&#10;Description automatically generated">
            <a:extLst>
              <a:ext uri="{FF2B5EF4-FFF2-40B4-BE49-F238E27FC236}">
                <a16:creationId xmlns:a16="http://schemas.microsoft.com/office/drawing/2014/main" id="{481880FE-DE1A-405F-BFF7-BC9A93B97BC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945" y="5495544"/>
            <a:ext cx="10212019" cy="6382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0599282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1048178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600" b="1" u="sng" dirty="0"/>
              <a:t>Social Media Statistics </a:t>
            </a:r>
            <a:endParaRPr kumimoji="0" lang="en-US" sz="9600" b="1" i="0" u="sng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"/>
              <a:ea typeface="Graphik"/>
              <a:cs typeface="Graphik"/>
              <a:sym typeface="Graphik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2362200" y="2757001"/>
            <a:ext cx="19659600" cy="305724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9600" dirty="0"/>
              <a:t>What is the most downloaded app in 2021? 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801B8225-8BD6-4627-B47C-81263DC4CD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263" y="5943151"/>
            <a:ext cx="4676775" cy="526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812105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1048178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600" b="1" u="sng" dirty="0"/>
              <a:t>Social Media Statistics </a:t>
            </a:r>
            <a:endParaRPr kumimoji="0" lang="en-US" sz="9600" b="1" i="0" u="sng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"/>
              <a:ea typeface="Graphik"/>
              <a:cs typeface="Graphik"/>
              <a:sym typeface="Graphik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2069592" y="3109613"/>
            <a:ext cx="19659600" cy="14568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8800" dirty="0"/>
              <a:t>What is most popular app among GEN Z? 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C515A0BA-0853-476D-9EC8-F1C9FE53E8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9784" y="5634336"/>
            <a:ext cx="4676775" cy="4676775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801B8225-8BD6-4627-B47C-81263DC4CD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004" y="5339062"/>
            <a:ext cx="4676775" cy="5267325"/>
          </a:xfrm>
          <a:prstGeom prst="rect">
            <a:avLst/>
          </a:prstGeom>
        </p:spPr>
      </p:pic>
      <p:pic>
        <p:nvPicPr>
          <p:cNvPr id="6" name="Picture 5" descr="Logo, icon&#10;&#10;Description automatically generated">
            <a:extLst>
              <a:ext uri="{FF2B5EF4-FFF2-40B4-BE49-F238E27FC236}">
                <a16:creationId xmlns:a16="http://schemas.microsoft.com/office/drawing/2014/main" id="{481880FE-DE1A-405F-BFF7-BC9A93B97BC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61" y="4781468"/>
            <a:ext cx="10212019" cy="6382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751578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1048178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600" b="1" u="sng" dirty="0"/>
              <a:t>Social Media Statistics </a:t>
            </a:r>
            <a:endParaRPr kumimoji="0" lang="en-US" sz="9600" b="1" i="0" u="sng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"/>
              <a:ea typeface="Graphik"/>
              <a:cs typeface="Graphik"/>
              <a:sym typeface="Graphik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2069592" y="3109613"/>
            <a:ext cx="19659600" cy="14568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8800" dirty="0"/>
              <a:t>What is most popular app among GEN Z? 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801B8225-8BD6-4627-B47C-81263DC4CD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004" y="5339062"/>
            <a:ext cx="4676775" cy="526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00096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1048178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600" b="1" u="sng" dirty="0"/>
              <a:t>Social Media Statistics </a:t>
            </a:r>
            <a:endParaRPr kumimoji="0" lang="en-US" sz="9600" b="1" i="0" u="sng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"/>
              <a:ea typeface="Graphik"/>
              <a:cs typeface="Graphik"/>
              <a:sym typeface="Graphik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2069591" y="2973030"/>
            <a:ext cx="19659600" cy="23185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7200" dirty="0"/>
              <a:t>What app gets the highest amount of engagement among influencers with less than 5K? 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C515A0BA-0853-476D-9EC8-F1C9FE53E8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72936" y="6237840"/>
            <a:ext cx="4676775" cy="4676775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801B8225-8BD6-4627-B47C-81263DC4CDE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004" y="5942566"/>
            <a:ext cx="4676775" cy="5267325"/>
          </a:xfrm>
          <a:prstGeom prst="rect">
            <a:avLst/>
          </a:prstGeom>
        </p:spPr>
      </p:pic>
      <p:pic>
        <p:nvPicPr>
          <p:cNvPr id="6" name="Picture 5" descr="Logo, icon&#10;&#10;Description automatically generated">
            <a:extLst>
              <a:ext uri="{FF2B5EF4-FFF2-40B4-BE49-F238E27FC236}">
                <a16:creationId xmlns:a16="http://schemas.microsoft.com/office/drawing/2014/main" id="{481880FE-DE1A-405F-BFF7-BC9A93B97BC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61" y="5527435"/>
            <a:ext cx="10212019" cy="6382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1325730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1048178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600" b="1" u="sng" dirty="0"/>
              <a:t>Social Media Statistics </a:t>
            </a:r>
            <a:endParaRPr kumimoji="0" lang="en-US" sz="9600" b="1" i="0" u="sng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"/>
              <a:ea typeface="Graphik"/>
              <a:cs typeface="Graphik"/>
              <a:sym typeface="Graphik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2069591" y="2973030"/>
            <a:ext cx="19659600" cy="23185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7200" dirty="0"/>
              <a:t>What app gets the highest amount of engagement among influencers with less than 5K? 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801B8225-8BD6-4627-B47C-81263DC4CD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1004" y="5942566"/>
            <a:ext cx="4676775" cy="526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8068168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1048178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600" b="1" u="sng" dirty="0"/>
              <a:t>FACEBOOK </a:t>
            </a:r>
            <a:r>
              <a:rPr kumimoji="0" lang="en-US" sz="9600" b="1" i="0" u="sng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"/>
                <a:ea typeface="Graphik"/>
                <a:cs typeface="Graphik"/>
                <a:sym typeface="Graphik"/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2362200" y="2863586"/>
            <a:ext cx="19659600" cy="74892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lang="en-US" sz="9600" dirty="0"/>
              <a:t>Facebook should be used for 2 main reasons – </a:t>
            </a:r>
          </a:p>
          <a:p>
            <a:pPr lvl="1" indent="0"/>
            <a:r>
              <a:rPr lang="en-US" sz="9600" dirty="0"/>
              <a:t>Business page and ADS!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sz="96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20202093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Experience Ergoline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Marketing in your Market </a:t>
            </a:r>
            <a:endParaRPr dirty="0"/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1048178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600" b="1" u="sng" dirty="0"/>
              <a:t>FACEBOOK </a:t>
            </a:r>
            <a:r>
              <a:rPr kumimoji="0" lang="en-US" sz="9600" b="1" i="0" u="sng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"/>
                <a:ea typeface="Graphik"/>
                <a:cs typeface="Graphik"/>
                <a:sym typeface="Graphik"/>
              </a:rPr>
              <a:t> - DO’S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2106168" y="2430447"/>
            <a:ext cx="19659600" cy="125983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vl="1" indent="0"/>
            <a:endParaRPr lang="en-US" sz="4800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5400" b="1" i="0" dirty="0">
                <a:solidFill>
                  <a:srgbClr val="383838"/>
                </a:solidFill>
                <a:effectLst/>
                <a:latin typeface="Roboto" panose="02000000000000000000" pitchFamily="2" charset="0"/>
              </a:rPr>
              <a:t>Keep posts short &amp; sweet</a:t>
            </a:r>
            <a:r>
              <a:rPr lang="en-US" sz="5400" b="0" i="0" dirty="0">
                <a:solidFill>
                  <a:srgbClr val="383838"/>
                </a:solidFill>
                <a:effectLst/>
                <a:latin typeface="Roboto" panose="02000000000000000000" pitchFamily="2" charset="0"/>
              </a:rPr>
              <a:t> -- Posts with less than 100 characters 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5400" b="1" i="0" dirty="0">
                <a:solidFill>
                  <a:srgbClr val="383838"/>
                </a:solidFill>
                <a:effectLst/>
                <a:latin typeface="Roboto" panose="02000000000000000000" pitchFamily="2" charset="0"/>
              </a:rPr>
              <a:t>Answer questions &amp; respond to posts</a:t>
            </a:r>
            <a:r>
              <a:rPr lang="en-US" sz="5400" b="0" i="0" dirty="0">
                <a:solidFill>
                  <a:srgbClr val="383838"/>
                </a:solidFill>
                <a:effectLst/>
                <a:latin typeface="Roboto" panose="02000000000000000000" pitchFamily="2" charset="0"/>
              </a:rPr>
              <a:t> -- Respond to your followers &amp; be personal.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5400" b="1" i="0" dirty="0">
                <a:solidFill>
                  <a:srgbClr val="383838"/>
                </a:solidFill>
                <a:effectLst/>
                <a:latin typeface="Roboto" panose="02000000000000000000" pitchFamily="2" charset="0"/>
              </a:rPr>
              <a:t>Provide helpful links -- </a:t>
            </a:r>
            <a:r>
              <a:rPr lang="en-US" sz="5400" dirty="0">
                <a:solidFill>
                  <a:srgbClr val="383838"/>
                </a:solidFill>
                <a:latin typeface="Roboto" panose="02000000000000000000" pitchFamily="2" charset="0"/>
              </a:rPr>
              <a:t>E</a:t>
            </a:r>
            <a:r>
              <a:rPr lang="en-US" sz="5400" b="0" i="0" dirty="0">
                <a:solidFill>
                  <a:srgbClr val="383838"/>
                </a:solidFill>
                <a:effectLst/>
                <a:latin typeface="Roboto" panose="02000000000000000000" pitchFamily="2" charset="0"/>
              </a:rPr>
              <a:t>ducate your fans, not just promote your products.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5400" b="1" i="0" dirty="0">
                <a:solidFill>
                  <a:srgbClr val="383838"/>
                </a:solidFill>
                <a:effectLst/>
                <a:latin typeface="Roboto" panose="02000000000000000000" pitchFamily="2" charset="0"/>
              </a:rPr>
              <a:t>Run Promotions</a:t>
            </a:r>
            <a:r>
              <a:rPr lang="en-US" sz="5400" b="0" i="0" dirty="0">
                <a:solidFill>
                  <a:srgbClr val="383838"/>
                </a:solidFill>
                <a:effectLst/>
                <a:latin typeface="Roboto" panose="02000000000000000000" pitchFamily="2" charset="0"/>
              </a:rPr>
              <a:t> -- Offer specials, coupons &amp; limited time offers.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5400" b="1" i="0" dirty="0">
                <a:solidFill>
                  <a:srgbClr val="383838"/>
                </a:solidFill>
                <a:effectLst/>
                <a:latin typeface="Roboto" panose="02000000000000000000" pitchFamily="2" charset="0"/>
              </a:rPr>
              <a:t>Post Photos</a:t>
            </a:r>
            <a:r>
              <a:rPr lang="en-US" sz="5400" b="0" i="0" dirty="0">
                <a:solidFill>
                  <a:srgbClr val="383838"/>
                </a:solidFill>
                <a:effectLst/>
                <a:latin typeface="Roboto" panose="02000000000000000000" pitchFamily="2" charset="0"/>
              </a:rPr>
              <a:t> -- </a:t>
            </a:r>
            <a:r>
              <a:rPr lang="en-US" sz="5400" dirty="0">
                <a:solidFill>
                  <a:srgbClr val="383838"/>
                </a:solidFill>
                <a:latin typeface="Roboto" panose="02000000000000000000" pitchFamily="2" charset="0"/>
              </a:rPr>
              <a:t>P</a:t>
            </a:r>
            <a:r>
              <a:rPr lang="en-US" sz="5400" b="0" i="0" dirty="0">
                <a:solidFill>
                  <a:srgbClr val="383838"/>
                </a:solidFill>
                <a:effectLst/>
                <a:latin typeface="Roboto" panose="02000000000000000000" pitchFamily="2" charset="0"/>
              </a:rPr>
              <a:t>ost pictures of your business, products, UGC &amp; employees. </a:t>
            </a:r>
          </a:p>
          <a:p>
            <a:pPr algn="l"/>
            <a:endParaRPr lang="en-US" sz="3200" b="0" i="0" dirty="0">
              <a:solidFill>
                <a:srgbClr val="383838"/>
              </a:solidFill>
              <a:effectLst/>
              <a:latin typeface="Roboto" panose="02000000000000000000" pitchFamily="2" charset="0"/>
            </a:endParaRPr>
          </a:p>
          <a:p>
            <a:pPr lvl="1" indent="0"/>
            <a:endParaRPr lang="en-US" sz="96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185574584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1048178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600" b="1" u="sng" dirty="0"/>
              <a:t>FACEBOOK </a:t>
            </a:r>
            <a:r>
              <a:rPr kumimoji="0" lang="en-US" sz="9600" b="1" i="0" u="sng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"/>
                <a:ea typeface="Graphik"/>
                <a:cs typeface="Graphik"/>
                <a:sym typeface="Graphik"/>
              </a:rPr>
              <a:t> - DONT’S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1941576" y="2018047"/>
            <a:ext cx="19659600" cy="1016688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lvl="1" indent="0"/>
            <a:endParaRPr lang="en-US" sz="7200" dirty="0"/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5400" b="1" i="0" dirty="0" err="1">
                <a:solidFill>
                  <a:srgbClr val="383838"/>
                </a:solidFill>
                <a:effectLst/>
                <a:latin typeface="Roboto" panose="02000000000000000000" pitchFamily="2" charset="0"/>
              </a:rPr>
              <a:t>Overpost</a:t>
            </a:r>
            <a:r>
              <a:rPr lang="en-US" sz="5400" b="1" i="0" dirty="0">
                <a:solidFill>
                  <a:srgbClr val="383838"/>
                </a:solidFill>
                <a:effectLst/>
                <a:latin typeface="Roboto" panose="02000000000000000000" pitchFamily="2" charset="0"/>
              </a:rPr>
              <a:t> - </a:t>
            </a:r>
            <a:r>
              <a:rPr lang="en-US" sz="5400" i="0" dirty="0">
                <a:solidFill>
                  <a:srgbClr val="383838"/>
                </a:solidFill>
                <a:effectLst/>
                <a:latin typeface="Roboto" panose="02000000000000000000" pitchFamily="2" charset="0"/>
              </a:rPr>
              <a:t>Only post as often as you can get good engagement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rgbClr val="383838"/>
                </a:solidFill>
                <a:latin typeface="Roboto" panose="02000000000000000000" pitchFamily="2" charset="0"/>
              </a:rPr>
              <a:t>Post too little/inconsistently- </a:t>
            </a:r>
            <a:r>
              <a:rPr lang="en-US" sz="5400" dirty="0">
                <a:solidFill>
                  <a:srgbClr val="383838"/>
                </a:solidFill>
                <a:latin typeface="Roboto" panose="02000000000000000000" pitchFamily="2" charset="0"/>
              </a:rPr>
              <a:t>stay on schedule with consistent posts </a:t>
            </a:r>
            <a:endParaRPr lang="en-US" sz="5400" i="0" dirty="0">
              <a:solidFill>
                <a:srgbClr val="383838"/>
              </a:solidFill>
              <a:effectLst/>
              <a:latin typeface="Roboto" panose="02000000000000000000" pitchFamily="2" charset="0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5400" b="1" i="0" dirty="0">
                <a:solidFill>
                  <a:srgbClr val="383838"/>
                </a:solidFill>
                <a:effectLst/>
                <a:latin typeface="Roboto" panose="02000000000000000000" pitchFamily="2" charset="0"/>
              </a:rPr>
              <a:t>Excessively self-promote - </a:t>
            </a:r>
            <a:r>
              <a:rPr lang="en-US" sz="5400" i="0" dirty="0">
                <a:solidFill>
                  <a:srgbClr val="383838"/>
                </a:solidFill>
                <a:effectLst/>
                <a:latin typeface="Roboto" panose="02000000000000000000" pitchFamily="2" charset="0"/>
              </a:rPr>
              <a:t>90% of your posts fun &amp; informative, 10% promotion.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rgbClr val="383838"/>
                </a:solidFill>
                <a:latin typeface="Roboto" panose="02000000000000000000" pitchFamily="2" charset="0"/>
              </a:rPr>
              <a:t>Slow to respond- </a:t>
            </a:r>
            <a:r>
              <a:rPr lang="en-US" sz="5400" dirty="0">
                <a:solidFill>
                  <a:srgbClr val="383838"/>
                </a:solidFill>
                <a:latin typeface="Roboto" panose="02000000000000000000" pitchFamily="2" charset="0"/>
              </a:rPr>
              <a:t>make sure to respond promptly to comments and messages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sz="5400" b="1" dirty="0">
                <a:solidFill>
                  <a:srgbClr val="383838"/>
                </a:solidFill>
                <a:latin typeface="Roboto" panose="02000000000000000000" pitchFamily="2" charset="0"/>
              </a:rPr>
              <a:t>Use heavy filters on photos – </a:t>
            </a:r>
            <a:r>
              <a:rPr lang="en-US" sz="5400" dirty="0">
                <a:solidFill>
                  <a:srgbClr val="383838"/>
                </a:solidFill>
                <a:latin typeface="Roboto" panose="02000000000000000000" pitchFamily="2" charset="0"/>
              </a:rPr>
              <a:t>try to keep them clean and simple </a:t>
            </a:r>
            <a:endParaRPr lang="en-US" sz="5400" dirty="0"/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426392720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1048178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600" b="1" u="sng" dirty="0"/>
              <a:t>Advertising posts vs Content </a:t>
            </a:r>
            <a:endParaRPr kumimoji="0" lang="en-US" sz="9600" b="1" i="0" u="sng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"/>
              <a:ea typeface="Graphik"/>
              <a:cs typeface="Graphik"/>
              <a:sym typeface="Graphik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2362200" y="2997430"/>
            <a:ext cx="19659600" cy="9705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8800" dirty="0"/>
              <a:t>Content = keeps brand relevant and in user’s mind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8800" dirty="0"/>
              <a:t>Advertising posts= promoting a sale or product 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8800" dirty="0"/>
              <a:t>BALANCE is key! 5 to 1 ratio for content vs ADS </a:t>
            </a:r>
          </a:p>
          <a:p>
            <a:pPr marL="342900" lvl="1" indent="-342900">
              <a:buFont typeface="Arial" panose="020B0604020202020204" pitchFamily="34" charset="0"/>
              <a:buChar char="•"/>
            </a:pP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3850318724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896066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600" b="1" i="0" u="sng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"/>
                <a:ea typeface="Graphik"/>
                <a:cs typeface="Graphik"/>
                <a:sym typeface="Graphik"/>
              </a:rPr>
              <a:t>Instagram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2033016" y="2293106"/>
            <a:ext cx="19659600" cy="1290609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8000" dirty="0"/>
              <a:t>Must have app! 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8000" dirty="0"/>
              <a:t>Post, Reel, Story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8000" dirty="0"/>
              <a:t>Posts – at least 1 time/day 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8000" dirty="0"/>
              <a:t>Reel – 1-2/day 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8000" dirty="0"/>
              <a:t>Story – 5-10/day 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8000" dirty="0"/>
              <a:t>Utilize bio! Location, address, email, what services you offer 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8000" dirty="0"/>
              <a:t>Utilize Highlights for Q&amp;A and reposts! 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US" sz="9600" dirty="0"/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205628648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896066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600" b="1" u="sng" dirty="0"/>
              <a:t>Instagram Posting Calendar </a:t>
            </a:r>
            <a:endParaRPr kumimoji="0" lang="en-US" sz="9600" b="1" i="0" u="sng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"/>
              <a:ea typeface="Graphik"/>
              <a:cs typeface="Graphik"/>
              <a:sym typeface="Graphik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2033016" y="7217531"/>
            <a:ext cx="19659600" cy="305724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US" sz="9600" dirty="0"/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US" sz="9600" dirty="0"/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A56863BA-65BB-4FF0-BDD4-0AE804A9404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9584" y="2414844"/>
            <a:ext cx="17026128" cy="10405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214409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896066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600" b="1" i="0" u="sng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"/>
                <a:ea typeface="Graphik"/>
                <a:cs typeface="Graphik"/>
                <a:sym typeface="Graphik"/>
              </a:rPr>
              <a:t>Tiktok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2362200" y="2917132"/>
            <a:ext cx="19659600" cy="1161343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8000" dirty="0"/>
              <a:t>Stats – </a:t>
            </a:r>
          </a:p>
          <a:p>
            <a:pPr marL="1371600" lvl="1" indent="-1371600" algn="l">
              <a:buAutoNum type="arabicPeriod"/>
            </a:pPr>
            <a:r>
              <a:rPr lang="en-US" sz="6600" b="1" i="0" dirty="0">
                <a:solidFill>
                  <a:srgbClr val="241F21"/>
                </a:solidFill>
                <a:effectLst/>
                <a:latin typeface="Source Sans Pro" panose="020B0503030403020204" pitchFamily="34" charset="0"/>
              </a:rPr>
              <a:t>TikTok was the most downloaded app of 2021, 656 million downloads</a:t>
            </a:r>
          </a:p>
          <a:p>
            <a:pPr marL="1371600" lvl="1" indent="-1371600" algn="l">
              <a:buFontTx/>
              <a:buAutoNum type="arabicPeriod"/>
            </a:pPr>
            <a:r>
              <a:rPr lang="en-US" sz="6600" b="1" i="0" dirty="0">
                <a:solidFill>
                  <a:srgbClr val="241F21"/>
                </a:solidFill>
                <a:effectLst/>
                <a:latin typeface="Source Sans Pro" panose="020B0503030403020204" pitchFamily="34" charset="0"/>
              </a:rPr>
              <a:t>TikTok is more popular than Instagram among Gen Z users in the US</a:t>
            </a:r>
          </a:p>
          <a:p>
            <a:pPr marL="1371600" lvl="1" indent="-1371600" algn="l">
              <a:buFontTx/>
              <a:buAutoNum type="arabicPeriod"/>
            </a:pPr>
            <a:r>
              <a:rPr lang="en-US" sz="6600" b="1" i="0" u="none" strike="noStrike" dirty="0">
                <a:solidFill>
                  <a:srgbClr val="2F6B9A"/>
                </a:solidFill>
                <a:effectLst/>
                <a:latin typeface="Source Sans Pro" panose="020B0503030403020204" pitchFamily="34" charset="0"/>
                <a:hlinkClick r:id="rId2"/>
              </a:rPr>
              <a:t>67%</a:t>
            </a:r>
            <a:r>
              <a:rPr lang="en-US" sz="6600" b="1" i="0" dirty="0">
                <a:solidFill>
                  <a:srgbClr val="241F21"/>
                </a:solidFill>
                <a:effectLst/>
                <a:latin typeface="Source Sans Pro" panose="020B0503030403020204" pitchFamily="34" charset="0"/>
              </a:rPr>
              <a:t> of users say TikTok inspires them to shop— even when they weren’t planning to do so.</a:t>
            </a:r>
          </a:p>
          <a:p>
            <a:pPr lvl="1" indent="0" algn="l"/>
            <a:endParaRPr lang="en-US" sz="8000" b="1" i="0" dirty="0">
              <a:solidFill>
                <a:srgbClr val="241F21"/>
              </a:solidFill>
              <a:effectLst/>
              <a:latin typeface="Source Sans Pro" panose="020B0503030403020204" pitchFamily="34" charset="0"/>
            </a:endParaRPr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US" sz="9600" dirty="0"/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503326009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896066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600" b="1" i="0" u="sng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"/>
                <a:ea typeface="Graphik"/>
                <a:cs typeface="Graphik"/>
                <a:sym typeface="Graphik"/>
              </a:rPr>
              <a:t>Tiktok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2194249" y="2475986"/>
            <a:ext cx="19659600" cy="1192121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9600" dirty="0"/>
              <a:t>Anyone can go viral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9600" dirty="0"/>
              <a:t>Different from Instagram! Focuses on personality vs curated aesthetic content 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9600" dirty="0"/>
              <a:t>Post 1-3 times per day! </a:t>
            </a:r>
          </a:p>
          <a:p>
            <a:pPr lvl="1" indent="0" algn="l"/>
            <a:r>
              <a:rPr lang="en-US" sz="9600" dirty="0"/>
              <a:t> 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US" sz="9600" dirty="0"/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19572471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896066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600" b="1" i="0" u="sng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"/>
                <a:ea typeface="Graphik"/>
                <a:cs typeface="Graphik"/>
                <a:sym typeface="Graphik"/>
              </a:rPr>
              <a:t>Tips to go viral 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2044960" y="2475986"/>
            <a:ext cx="19659600" cy="1462964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8000" dirty="0"/>
              <a:t>HOOK the viewer in the first 1-3 seconds 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8000" dirty="0"/>
              <a:t>Limit your video to less than 10 seconds 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8000" dirty="0"/>
              <a:t>Use trending sounds and hashtags 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8000" dirty="0"/>
              <a:t>Use hashtags that are specific to your niche 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8000" dirty="0"/>
              <a:t>Create entertaining/informational content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8000" dirty="0"/>
              <a:t>Video’s go viral based on engagement and watch time  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US" sz="9600" dirty="0"/>
          </a:p>
          <a:p>
            <a:pPr lvl="1" indent="0" algn="l"/>
            <a:r>
              <a:rPr lang="en-US" sz="9600" dirty="0"/>
              <a:t> 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US" sz="9600" dirty="0"/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757910862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896066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600" b="1" i="0" u="sng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"/>
                <a:ea typeface="Graphik"/>
                <a:cs typeface="Graphik"/>
                <a:sym typeface="Graphik"/>
              </a:rPr>
              <a:t>Influencers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2044960" y="2537543"/>
            <a:ext cx="19659600" cy="145065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7200" dirty="0"/>
              <a:t>What makes the perfect influencer? </a:t>
            </a:r>
          </a:p>
          <a:p>
            <a:pPr marL="1371600" lvl="2" indent="-1371600" algn="l">
              <a:buFont typeface="+mj-lt"/>
              <a:buAutoNum type="arabicPeriod"/>
            </a:pPr>
            <a:r>
              <a:rPr lang="en-US" sz="7200" dirty="0"/>
              <a:t>What type of content they post – does it fit in with your brand? </a:t>
            </a:r>
          </a:p>
          <a:p>
            <a:pPr marL="1371600" lvl="2" indent="-1371600" algn="l">
              <a:buFont typeface="+mj-lt"/>
              <a:buAutoNum type="arabicPeriod"/>
            </a:pPr>
            <a:r>
              <a:rPr lang="en-US" sz="7200" dirty="0"/>
              <a:t>How often do they post? Are they active consistently </a:t>
            </a:r>
          </a:p>
          <a:p>
            <a:pPr marL="1371600" lvl="2" indent="-1371600" algn="l">
              <a:buFont typeface="+mj-lt"/>
              <a:buAutoNum type="arabicPeriod"/>
            </a:pPr>
            <a:r>
              <a:rPr lang="en-US" sz="7200" dirty="0"/>
              <a:t>Do they get engagement on their posts? Views, Likes, Comments, Shares </a:t>
            </a:r>
          </a:p>
          <a:p>
            <a:pPr marL="1371600" lvl="2" indent="-1371600" algn="l">
              <a:buFont typeface="+mj-lt"/>
              <a:buAutoNum type="arabicPeriod"/>
            </a:pPr>
            <a:r>
              <a:rPr lang="en-US" sz="7200" dirty="0"/>
              <a:t>Who is their audience? What is the Male/Female ratio? </a:t>
            </a:r>
          </a:p>
          <a:p>
            <a:pPr lvl="1" indent="0" algn="l"/>
            <a:r>
              <a:rPr lang="en-US" sz="9600" dirty="0"/>
              <a:t> 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US" sz="9600" dirty="0"/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4249151707"/>
      </p:ext>
    </p:extLst>
  </p:cSld>
  <p:clrMapOvr>
    <a:masterClrMapping/>
  </p:clrMapOvr>
  <p:transition spd="med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896066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600" b="1" i="0" u="sng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"/>
                <a:ea typeface="Graphik"/>
                <a:cs typeface="Graphik"/>
                <a:sym typeface="Graphik"/>
              </a:rPr>
              <a:t>Ambassador Program 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1971808" y="2950595"/>
            <a:ext cx="19659600" cy="1229054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7200" dirty="0"/>
              <a:t>Can be compensation or gifting based 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7200" dirty="0"/>
              <a:t>Set list of requirements for influencer! Ex: how many posts, what type of posts, when to post 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7200" dirty="0"/>
              <a:t>What platforms do you want your ambassador posting on? Tiktok/Instagram 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7200" dirty="0"/>
              <a:t>Are you looking to grow your audience or get content for your brand? </a:t>
            </a:r>
          </a:p>
          <a:p>
            <a:pPr lvl="1" indent="0" algn="l"/>
            <a:r>
              <a:rPr lang="en-US" sz="9600" dirty="0"/>
              <a:t> 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US" sz="9600" dirty="0"/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2052806791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1496040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600" b="1" u="sng" dirty="0"/>
              <a:t>Who are you marketing to? </a:t>
            </a:r>
            <a:endParaRPr kumimoji="0" lang="en-US" sz="9600" b="1" i="0" u="sng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"/>
              <a:ea typeface="Graphik"/>
              <a:cs typeface="Graphik"/>
              <a:sym typeface="Graphik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2362200" y="3975151"/>
            <a:ext cx="19659600" cy="45345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lvl="1" indent="-342900">
              <a:buFont typeface="Arial" panose="020B0604020202020204" pitchFamily="34" charset="0"/>
              <a:buChar char="•"/>
            </a:pPr>
            <a:r>
              <a:rPr kumimoji="0" lang="en-US" sz="9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"/>
                <a:ea typeface="Graphik"/>
                <a:cs typeface="Graphik"/>
                <a:sym typeface="Graphik"/>
              </a:rPr>
              <a:t>Your customer base </a:t>
            </a:r>
          </a:p>
          <a:p>
            <a:pPr marL="342900" marR="0" indent="-3429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9600" dirty="0"/>
              <a:t>Customer base friends and family </a:t>
            </a:r>
          </a:p>
          <a:p>
            <a:pPr marL="342900" marR="0" indent="-34290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9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"/>
                <a:ea typeface="Graphik"/>
                <a:cs typeface="Graphik"/>
                <a:sym typeface="Graphik"/>
              </a:rPr>
              <a:t>Customers in your area </a:t>
            </a:r>
          </a:p>
        </p:txBody>
      </p:sp>
    </p:spTree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896066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9600" b="1" i="0" u="sng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"/>
                <a:ea typeface="Graphik"/>
                <a:cs typeface="Graphik"/>
                <a:sym typeface="Graphik"/>
              </a:rPr>
              <a:t>How to find influencers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1971808" y="2827486"/>
            <a:ext cx="19659600" cy="1253676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1143000" lvl="1" indent="-1143000" algn="l">
              <a:buFont typeface="Arial" panose="020B0604020202020204" pitchFamily="34" charset="0"/>
              <a:buChar char="•"/>
            </a:pPr>
            <a:r>
              <a:rPr lang="en-US" sz="8800" dirty="0"/>
              <a:t>Employees! Employees friends/family</a:t>
            </a:r>
          </a:p>
          <a:p>
            <a:pPr marL="1143000" lvl="1" indent="-1143000" algn="l">
              <a:buFont typeface="Arial" panose="020B0604020202020204" pitchFamily="34" charset="0"/>
              <a:buChar char="•"/>
            </a:pPr>
            <a:r>
              <a:rPr lang="en-US" sz="8800" dirty="0"/>
              <a:t>Search in your area using Instagram, nearby locations such as schools or gyms </a:t>
            </a:r>
          </a:p>
          <a:p>
            <a:pPr marL="1143000" lvl="1" indent="-1143000" algn="l">
              <a:buFont typeface="Arial" panose="020B0604020202020204" pitchFamily="34" charset="0"/>
              <a:buChar char="•"/>
            </a:pPr>
            <a:r>
              <a:rPr lang="en-US" sz="8800" dirty="0"/>
              <a:t>Have signs in all rooms that mention the program and how to become a part of it!  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US" sz="9600" dirty="0"/>
          </a:p>
          <a:p>
            <a:pPr marL="342900" lvl="1" indent="-342900" algn="l">
              <a:buFont typeface="Arial" panose="020B0604020202020204" pitchFamily="34" charset="0"/>
              <a:buChar char="•"/>
            </a:pPr>
            <a:endParaRPr lang="en-US" sz="9600" dirty="0"/>
          </a:p>
        </p:txBody>
      </p:sp>
    </p:spTree>
    <p:extLst>
      <p:ext uri="{BB962C8B-B14F-4D97-AF65-F5344CB8AC3E}">
        <p14:creationId xmlns:p14="http://schemas.microsoft.com/office/powerpoint/2010/main" val="1717158360"/>
      </p:ext>
    </p:extLst>
  </p:cSld>
  <p:clrMapOvr>
    <a:masterClrMapping/>
  </p:clrMapOvr>
  <p:transition spd="med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Experience Ergoline"/>
          <p:cNvSpPr txBox="1">
            <a:spLocks noGrp="1"/>
          </p:cNvSpPr>
          <p:nvPr>
            <p:ph type="title"/>
          </p:nvPr>
        </p:nvSpPr>
        <p:spPr>
          <a:xfrm>
            <a:off x="1270000" y="1883156"/>
            <a:ext cx="21844000" cy="3879454"/>
          </a:xfrm>
          <a:prstGeom prst="rect">
            <a:avLst/>
          </a:prstGeom>
        </p:spPr>
        <p:txBody>
          <a:bodyPr/>
          <a:lstStyle/>
          <a:p>
            <a:r>
              <a:rPr dirty="0"/>
              <a:t>Experience Ergoline</a:t>
            </a:r>
          </a:p>
        </p:txBody>
      </p:sp>
      <p:sp>
        <p:nvSpPr>
          <p:cNvPr id="152" name="Presentation Subtitle"/>
          <p:cNvSpPr txBox="1">
            <a:spLocks noGrp="1"/>
          </p:cNvSpPr>
          <p:nvPr>
            <p:ph type="body" sz="quarter" idx="1"/>
          </p:nvPr>
        </p:nvSpPr>
        <p:spPr>
          <a:xfrm>
            <a:off x="359664" y="5762610"/>
            <a:ext cx="23664672" cy="51399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/>
              <a:t>Lisa Saavedra </a:t>
            </a:r>
          </a:p>
          <a:p>
            <a:r>
              <a:rPr lang="en-US" dirty="0">
                <a:hlinkClick r:id="rId2"/>
              </a:rPr>
              <a:t>lisa@devotedcreations.com</a:t>
            </a:r>
            <a:r>
              <a:rPr lang="en-US" dirty="0"/>
              <a:t> </a:t>
            </a:r>
          </a:p>
          <a:p>
            <a:r>
              <a:rPr lang="en-US" dirty="0"/>
              <a:t>Bailey Johnson </a:t>
            </a:r>
          </a:p>
          <a:p>
            <a:r>
              <a:rPr lang="en-US" dirty="0">
                <a:hlinkClick r:id="rId3"/>
              </a:rPr>
              <a:t>Bailey@devotedcreations.com</a:t>
            </a:r>
            <a:r>
              <a:rPr lang="en-US" dirty="0"/>
              <a:t> </a:t>
            </a:r>
            <a:endParaRPr dirty="0"/>
          </a:p>
        </p:txBody>
      </p:sp>
    </p:spTree>
  </p:cSld>
  <p:clrMapOvr>
    <a:masterClrMapping/>
  </p:clrMapOvr>
  <p:transition spd="med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9409365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1496040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600" b="1" u="sng" dirty="0"/>
              <a:t>EXISTING CUSTOMERS </a:t>
            </a:r>
            <a:endParaRPr kumimoji="0" lang="en-US" sz="9600" b="1" i="0" u="sng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"/>
              <a:ea typeface="Graphik"/>
              <a:cs typeface="Graphik"/>
              <a:sym typeface="Graphik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2526792" y="3075960"/>
            <a:ext cx="19659600" cy="89665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kumimoji="0" lang="en-US" sz="9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"/>
                <a:ea typeface="Graphik"/>
                <a:cs typeface="Graphik"/>
                <a:sym typeface="Graphik"/>
              </a:rPr>
              <a:t>Be authentic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9600" dirty="0"/>
              <a:t>In Store Advertising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kumimoji="0" lang="en-US" sz="9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"/>
                <a:ea typeface="Graphik"/>
                <a:cs typeface="Graphik"/>
                <a:sym typeface="Graphik"/>
              </a:rPr>
              <a:t>In Room Advertising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9600" dirty="0"/>
              <a:t>Promoting deals/sales/bundles </a:t>
            </a:r>
          </a:p>
          <a:p>
            <a:pPr algn="l"/>
            <a:endParaRPr kumimoji="0" lang="en-US" sz="9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"/>
              <a:ea typeface="Graphik"/>
              <a:cs typeface="Graphik"/>
              <a:sym typeface="Graphik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kumimoji="0" lang="en-US" sz="9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"/>
              <a:ea typeface="Graphik"/>
              <a:cs typeface="Graphik"/>
              <a:sym typeface="Graphik"/>
            </a:endParaRPr>
          </a:p>
        </p:txBody>
      </p:sp>
    </p:spTree>
    <p:extLst>
      <p:ext uri="{BB962C8B-B14F-4D97-AF65-F5344CB8AC3E}">
        <p14:creationId xmlns:p14="http://schemas.microsoft.com/office/powerpoint/2010/main" val="803631917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1048178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600" b="1" u="sng" dirty="0"/>
              <a:t>Customer’s Family &amp; Friends </a:t>
            </a:r>
            <a:endParaRPr kumimoji="0" lang="en-US" sz="9600" b="1" i="0" u="sng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"/>
              <a:ea typeface="Graphik"/>
              <a:cs typeface="Graphik"/>
              <a:sym typeface="Graphik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2362200" y="2911305"/>
            <a:ext cx="19659600" cy="89665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kumimoji="0" lang="en-US" sz="9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"/>
                <a:ea typeface="Graphik"/>
                <a:cs typeface="Graphik"/>
                <a:sym typeface="Graphik"/>
              </a:rPr>
              <a:t>Referral Cards 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9600" dirty="0"/>
              <a:t>Referral Incentives 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kumimoji="0" lang="en-US" sz="9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"/>
                <a:ea typeface="Graphik"/>
                <a:cs typeface="Graphik"/>
                <a:sym typeface="Graphik"/>
              </a:rPr>
              <a:t>Let your staff and clients advertise for YOU! 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9600" dirty="0"/>
              <a:t>Your employees are brand ADVOCATES </a:t>
            </a:r>
            <a:endParaRPr kumimoji="0" lang="en-US" sz="9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"/>
              <a:ea typeface="Graphik"/>
              <a:cs typeface="Graphik"/>
              <a:sym typeface="Graphik"/>
            </a:endParaRPr>
          </a:p>
        </p:txBody>
      </p:sp>
    </p:spTree>
    <p:extLst>
      <p:ext uri="{BB962C8B-B14F-4D97-AF65-F5344CB8AC3E}">
        <p14:creationId xmlns:p14="http://schemas.microsoft.com/office/powerpoint/2010/main" val="2393055515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1048178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600" b="1" u="sng" dirty="0"/>
              <a:t>Customers in your area </a:t>
            </a:r>
            <a:endParaRPr kumimoji="0" lang="en-US" sz="9600" b="1" i="0" u="sng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"/>
              <a:ea typeface="Graphik"/>
              <a:cs typeface="Graphik"/>
              <a:sym typeface="Graphik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2362200" y="3291353"/>
            <a:ext cx="19659600" cy="601190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kumimoji="0" lang="en-US" sz="9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Graphik"/>
                <a:ea typeface="Graphik"/>
                <a:cs typeface="Graphik"/>
                <a:sym typeface="Graphik"/>
              </a:rPr>
              <a:t>Utilize social media </a:t>
            </a:r>
          </a:p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9600" dirty="0"/>
              <a:t>3 Platforms needed to grow and expand your client base – Facebook, Instagram, Tiktok </a:t>
            </a:r>
          </a:p>
        </p:txBody>
      </p:sp>
    </p:spTree>
    <p:extLst>
      <p:ext uri="{BB962C8B-B14F-4D97-AF65-F5344CB8AC3E}">
        <p14:creationId xmlns:p14="http://schemas.microsoft.com/office/powerpoint/2010/main" val="190825606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1048178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600" b="1" u="sng" dirty="0"/>
              <a:t>Social Media Statistics </a:t>
            </a:r>
            <a:endParaRPr kumimoji="0" lang="en-US" sz="9600" b="1" i="0" u="sng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"/>
              <a:ea typeface="Graphik"/>
              <a:cs typeface="Graphik"/>
              <a:sym typeface="Graphik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2362200" y="3495664"/>
            <a:ext cx="19659600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9600" dirty="0"/>
              <a:t>What is the fastest growing app? </a:t>
            </a:r>
          </a:p>
        </p:txBody>
      </p:sp>
      <p:pic>
        <p:nvPicPr>
          <p:cNvPr id="4" name="Picture 3" descr="Logo, icon&#10;&#10;Description automatically generated">
            <a:extLst>
              <a:ext uri="{FF2B5EF4-FFF2-40B4-BE49-F238E27FC236}">
                <a16:creationId xmlns:a16="http://schemas.microsoft.com/office/drawing/2014/main" id="{B4B052C2-DCF6-4984-8FC6-A57AA7737C4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8407" y="4782312"/>
            <a:ext cx="10212019" cy="6382512"/>
          </a:xfrm>
          <a:prstGeom prst="rect">
            <a:avLst/>
          </a:prstGeom>
        </p:spPr>
      </p:pic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4689C31C-C45F-4902-800C-4CEE86E2E7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3452" y="5339905"/>
            <a:ext cx="4676775" cy="5267325"/>
          </a:xfrm>
          <a:prstGeom prst="rect">
            <a:avLst/>
          </a:prstGeom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79BE4E57-B504-4819-9D56-3EFDB3D52A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0520" y="5635179"/>
            <a:ext cx="4676775" cy="4676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50607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1048178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600" b="1" u="sng" dirty="0"/>
              <a:t>Social Media Statistics </a:t>
            </a:r>
            <a:endParaRPr kumimoji="0" lang="en-US" sz="9600" b="1" i="0" u="sng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"/>
              <a:ea typeface="Graphik"/>
              <a:cs typeface="Graphik"/>
              <a:sym typeface="Graphik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2362200" y="3495664"/>
            <a:ext cx="19659600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9600" dirty="0"/>
              <a:t>What is the fastest growing app? 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4689C31C-C45F-4902-800C-4CEE86E2E71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3452" y="5339905"/>
            <a:ext cx="4676775" cy="526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015312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2654FD-BA3F-45F7-BD31-4C8E44F597A1}"/>
              </a:ext>
            </a:extLst>
          </p:cNvPr>
          <p:cNvSpPr txBox="1"/>
          <p:nvPr/>
        </p:nvSpPr>
        <p:spPr>
          <a:xfrm>
            <a:off x="1594757" y="1048178"/>
            <a:ext cx="21194486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9600" b="1" u="sng" dirty="0"/>
              <a:t>Social Media Statistics </a:t>
            </a:r>
            <a:endParaRPr kumimoji="0" lang="en-US" sz="9600" b="1" i="0" u="sng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Graphik"/>
              <a:ea typeface="Graphik"/>
              <a:cs typeface="Graphik"/>
              <a:sym typeface="Graphik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38EB26B-5827-4F30-8824-CA0C399FE0CD}"/>
              </a:ext>
            </a:extLst>
          </p:cNvPr>
          <p:cNvSpPr txBox="1"/>
          <p:nvPr/>
        </p:nvSpPr>
        <p:spPr>
          <a:xfrm>
            <a:off x="2362200" y="3208789"/>
            <a:ext cx="19659600" cy="145680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lvl="1" indent="-342900" algn="l">
              <a:buFont typeface="Arial" panose="020B0604020202020204" pitchFamily="34" charset="0"/>
              <a:buChar char="•"/>
            </a:pPr>
            <a:r>
              <a:rPr lang="en-US" sz="8800" dirty="0"/>
              <a:t>What is the most used app by marketers ? </a:t>
            </a:r>
          </a:p>
        </p:txBody>
      </p:sp>
      <p:pic>
        <p:nvPicPr>
          <p:cNvPr id="5" name="Picture 4" descr="Logo&#10;&#10;Description automatically generated">
            <a:extLst>
              <a:ext uri="{FF2B5EF4-FFF2-40B4-BE49-F238E27FC236}">
                <a16:creationId xmlns:a16="http://schemas.microsoft.com/office/drawing/2014/main" id="{CDD1B64C-2531-413B-BE29-247A37236B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3452" y="5339905"/>
            <a:ext cx="4676775" cy="5267325"/>
          </a:xfrm>
          <a:prstGeom prst="rect">
            <a:avLst/>
          </a:prstGeom>
        </p:spPr>
      </p:pic>
      <p:pic>
        <p:nvPicPr>
          <p:cNvPr id="7" name="Picture 6" descr="Icon&#10;&#10;Description automatically generated">
            <a:extLst>
              <a:ext uri="{FF2B5EF4-FFF2-40B4-BE49-F238E27FC236}">
                <a16:creationId xmlns:a16="http://schemas.microsoft.com/office/drawing/2014/main" id="{D4855832-2790-4993-9084-27C4C6E01B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0520" y="5635179"/>
            <a:ext cx="4676775" cy="4676775"/>
          </a:xfrm>
          <a:prstGeom prst="rect">
            <a:avLst/>
          </a:prstGeom>
        </p:spPr>
      </p:pic>
      <p:pic>
        <p:nvPicPr>
          <p:cNvPr id="9" name="Picture 8" descr="Logo, icon&#10;&#10;Description automatically generated">
            <a:extLst>
              <a:ext uri="{FF2B5EF4-FFF2-40B4-BE49-F238E27FC236}">
                <a16:creationId xmlns:a16="http://schemas.microsoft.com/office/drawing/2014/main" id="{E85F5AF8-1259-43A1-BDF1-87D2EB1A83F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58407" y="4782312"/>
            <a:ext cx="10212019" cy="6382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182872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31_ColorGradientLight">
  <a:themeElements>
    <a:clrScheme name="31_ColorGradientLight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31_ColorGradientLight">
      <a:majorFont>
        <a:latin typeface="Graphik Semibold"/>
        <a:ea typeface="Graphik Semibold"/>
        <a:cs typeface="Graphik Semibold"/>
      </a:majorFont>
      <a:minorFont>
        <a:latin typeface="Graphik Semibold"/>
        <a:ea typeface="Graphik Semibold"/>
        <a:cs typeface="Graphik Semibold"/>
      </a:minorFont>
    </a:fontScheme>
    <a:fmtScheme name="31_ColorGradien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 Medium"/>
            <a:ea typeface="Graphik Medium"/>
            <a:cs typeface="Graphik Medium"/>
            <a:sym typeface="Graphik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31_ColorGradientLight">
  <a:themeElements>
    <a:clrScheme name="31_ColorGradientLight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31_ColorGradientLight">
      <a:majorFont>
        <a:latin typeface="Graphik Semibold"/>
        <a:ea typeface="Graphik Semibold"/>
        <a:cs typeface="Graphik Semibold"/>
      </a:majorFont>
      <a:minorFont>
        <a:latin typeface="Graphik Semibold"/>
        <a:ea typeface="Graphik Semibold"/>
        <a:cs typeface="Graphik Semibold"/>
      </a:minorFont>
    </a:fontScheme>
    <a:fmtScheme name="31_ColorGradientLigh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Graphik Medium"/>
            <a:ea typeface="Graphik Medium"/>
            <a:cs typeface="Graphik Medium"/>
            <a:sym typeface="Graphik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9674</TotalTime>
  <Words>767</Words>
  <Application>Microsoft Office PowerPoint</Application>
  <PresentationFormat>Custom</PresentationFormat>
  <Paragraphs>115</Paragraphs>
  <Slides>32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2" baseType="lpstr">
      <vt:lpstr>Arial</vt:lpstr>
      <vt:lpstr>Graphik</vt:lpstr>
      <vt:lpstr>Graphik Medium</vt:lpstr>
      <vt:lpstr>Graphik Semibold</vt:lpstr>
      <vt:lpstr>Helvetica Neue</vt:lpstr>
      <vt:lpstr>Roboto</vt:lpstr>
      <vt:lpstr>Roboto Medium</vt:lpstr>
      <vt:lpstr>Roboto Regular</vt:lpstr>
      <vt:lpstr>Source Sans Pro</vt:lpstr>
      <vt:lpstr>31_ColorGradientLight</vt:lpstr>
      <vt:lpstr>PowerPoint Presentation</vt:lpstr>
      <vt:lpstr>Marketing in your Market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Experience Ergoline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Bailey Johnson</dc:creator>
  <cp:lastModifiedBy>Bailey Johnson</cp:lastModifiedBy>
  <cp:revision>4</cp:revision>
  <cp:lastPrinted>2022-05-04T16:38:17Z</cp:lastPrinted>
  <dcterms:modified xsi:type="dcterms:W3CDTF">2022-05-05T18:28:50Z</dcterms:modified>
</cp:coreProperties>
</file>